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Microsoft Office" initials="UdMO" lastIdx="1" clrIdx="0">
    <p:extLst>
      <p:ext uri="{19B8F6BF-5375-455C-9EA6-DF929625EA0E}">
        <p15:presenceInfo xmlns:p15="http://schemas.microsoft.com/office/powerpoint/2012/main" userId="Usuario de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7/14/22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/>
              <a:t>7/14/22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7/14/22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/>
              <a:t>7/14/22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/>
              <a:t>7/14/22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/>
              <a:t>7/14/22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/>
              <a:t>7/14/22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/>
              <a:t>7/14/22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7/14/22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CED5EC-A4DB-8143-A159-AD1E8E1B3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5925310" cy="1645920"/>
          </a:xfrm>
        </p:spPr>
        <p:txBody>
          <a:bodyPr>
            <a:normAutofit/>
          </a:bodyPr>
          <a:lstStyle/>
          <a:p>
            <a:r>
              <a:rPr lang="es-MX"/>
              <a:t>NIA 315 (Revisada 2019)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09F671-9E9F-164E-B30F-ECB3B9B44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5242560" cy="1239894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Guía de apliación y otras anotaciones explicativas.</a:t>
            </a:r>
          </a:p>
          <a:p>
            <a:r>
              <a:rPr lang="es-MX">
                <a:solidFill>
                  <a:srgbClr val="FFFFFF"/>
                </a:solidFill>
              </a:rPr>
              <a:t>A90 a A165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1F100F-2CEE-8C4F-9AEF-A2E8C605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5" y="1862389"/>
            <a:ext cx="2723868" cy="31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7D8AF5-4AA9-8E4E-814E-504FBBF5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s-MX"/>
              <a:t>Otras fuentes de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53281-1A06-6E49-BE50-FC8E5963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Quejas de los clientes</a:t>
            </a:r>
          </a:p>
          <a:p>
            <a:r>
              <a:rPr lang="es-MX">
                <a:solidFill>
                  <a:srgbClr val="FFFFFF"/>
                </a:solidFill>
              </a:rPr>
              <a:t>Comentarios de autoridades reguladoras</a:t>
            </a:r>
          </a:p>
          <a:p>
            <a:r>
              <a:rPr lang="es-MX">
                <a:solidFill>
                  <a:srgbClr val="FFFFFF"/>
                </a:solidFill>
              </a:rPr>
              <a:t>Estos elementos pueden ser indicativos de problemas o resaltar áreas en las que se necesitan mejoras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9465E0-9F4D-5640-B897-8007D56D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1370355"/>
            <a:ext cx="4159568" cy="38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F0A6B-ABFD-094F-8CDF-DA0BE7FA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s-MX" sz="1900"/>
              <a:t>Evaluar el proceso para el seguimiento del sistema de control interno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B6CA66-4637-EE42-9B08-B0C85745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2640691"/>
            <a:ext cx="6280803" cy="36157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/>
              <a:t>Para dar seguimiento a la eficacia de los controles</a:t>
            </a:r>
          </a:p>
          <a:p>
            <a:pPr>
              <a:lnSpc>
                <a:spcPct val="90000"/>
              </a:lnSpc>
            </a:pPr>
            <a:r>
              <a:rPr lang="es-MX"/>
              <a:t>Ayuda a conocer si los componentes están presentes y funcionando</a:t>
            </a:r>
          </a:p>
          <a:p>
            <a:pPr>
              <a:lnSpc>
                <a:spcPct val="90000"/>
              </a:lnSpc>
            </a:pPr>
            <a:r>
              <a:rPr lang="es-MX"/>
              <a:t>Puede ayudar al auditor a identificar y valorar riesgos de incorrección materiales de los estados financieros</a:t>
            </a:r>
          </a:p>
          <a:p>
            <a:pPr>
              <a:lnSpc>
                <a:spcPct val="90000"/>
              </a:lnSpc>
            </a:pPr>
            <a:r>
              <a:rPr lang="es-MX"/>
              <a:t>Se requiere que el auditor identifique controles específicos y determine si ha sido implementados</a:t>
            </a:r>
          </a:p>
          <a:p>
            <a:pPr>
              <a:lnSpc>
                <a:spcPct val="90000"/>
              </a:lnSpc>
            </a:pPr>
            <a:r>
              <a:rPr lang="es-MX" b="1" u="sng"/>
              <a:t>Cuanto más alto en el espectro de riesgo inherente se evalue un riesgo,  más persuasiva debe ser la evidencia de auditoría.</a:t>
            </a:r>
          </a:p>
          <a:p>
            <a:pPr>
              <a:lnSpc>
                <a:spcPct val="90000"/>
              </a:lnSpc>
            </a:pPr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2328B5-DF21-224B-A0DA-E50F9375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5" r="43964" b="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5F8DD-CBF5-2D48-BEBD-000BCF57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17973"/>
          </a:xfrm>
        </p:spPr>
        <p:txBody>
          <a:bodyPr>
            <a:normAutofit fontScale="90000"/>
          </a:bodyPr>
          <a:lstStyle/>
          <a:p>
            <a:r>
              <a:rPr lang="es-MX"/>
              <a:t>Obtener conocimiento del sistema de informacion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265C5-CC81-4744-8959-A43D1D7EB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1678329"/>
            <a:ext cx="9532601" cy="4061698"/>
          </a:xfrm>
        </p:spPr>
        <p:txBody>
          <a:bodyPr/>
          <a:lstStyle/>
          <a:p>
            <a:r>
              <a:rPr lang="es-MX" dirty="0"/>
              <a:t>Objetivos de información financiera</a:t>
            </a:r>
          </a:p>
          <a:p>
            <a:r>
              <a:rPr lang="es-MX" dirty="0"/>
              <a:t>Operaciones u objetivos de cumplimiento relevantes para la información financera</a:t>
            </a:r>
          </a:p>
          <a:p>
            <a:r>
              <a:rPr lang="es-MX" dirty="0"/>
              <a:t>Inicio de transacción y captura de información</a:t>
            </a:r>
          </a:p>
          <a:p>
            <a:r>
              <a:rPr lang="es-MX" dirty="0"/>
              <a:t>Recursos humanos involucrados</a:t>
            </a:r>
          </a:p>
          <a:p>
            <a:r>
              <a:rPr lang="es-MX" dirty="0"/>
              <a:t>Segregación de funciones adecuada</a:t>
            </a:r>
          </a:p>
          <a:p>
            <a:r>
              <a:rPr lang="es-MX" dirty="0"/>
              <a:t>Seleccionar transacciones y rastrearlas. Realizar un recorrido.</a:t>
            </a:r>
          </a:p>
          <a:p>
            <a:r>
              <a:rPr lang="es-MX" dirty="0"/>
              <a:t>Contratos de arrendamiento relevantes</a:t>
            </a:r>
          </a:p>
          <a:p>
            <a:r>
              <a:rPr lang="es-MX" dirty="0"/>
              <a:t>Información revelada en edos. financieros como: tipos de interés, vida útil de activos, modelos financeros, declaraciones y registros de impuestos.</a:t>
            </a:r>
          </a:p>
        </p:txBody>
      </p:sp>
    </p:spTree>
    <p:extLst>
      <p:ext uri="{BB962C8B-B14F-4D97-AF65-F5344CB8AC3E}">
        <p14:creationId xmlns:p14="http://schemas.microsoft.com/office/powerpoint/2010/main" val="113130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C60E32-E29F-1941-AA4D-D4C24BC9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MX" sz="2400">
                <a:solidFill>
                  <a:schemeClr val="bg1"/>
                </a:solidFill>
              </a:rPr>
              <a:t>Uso de tecnología de la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4B216F-1B6F-414A-9DEE-3560E6B7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2638044"/>
            <a:ext cx="3882189" cy="3415622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</a:rPr>
              <a:t>Flujo de transacciones y el procesamiento de la información. Identificación de riesgos.</a:t>
            </a:r>
          </a:p>
          <a:p>
            <a:r>
              <a:rPr lang="es-MX">
                <a:solidFill>
                  <a:schemeClr val="bg1"/>
                </a:solidFill>
              </a:rPr>
              <a:t>Naturaleza y número de las aplicaciones de TI específicas</a:t>
            </a:r>
          </a:p>
          <a:p>
            <a:r>
              <a:rPr lang="es-MX">
                <a:solidFill>
                  <a:schemeClr val="bg1"/>
                </a:solidFill>
              </a:rPr>
              <a:t>Cambios en el flujo de transacciones o de información</a:t>
            </a:r>
          </a:p>
          <a:p>
            <a:r>
              <a:rPr lang="es-MX">
                <a:solidFill>
                  <a:schemeClr val="bg1"/>
                </a:solidFill>
              </a:rPr>
              <a:t>Infraestructura de apoyo a TI</a:t>
            </a:r>
          </a:p>
          <a:p>
            <a:pPr marL="0" indent="0">
              <a:buNone/>
            </a:pPr>
            <a:endParaRPr lang="es-MX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8C835F-AE2F-0D4C-889E-DEDD2CD1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020" y="643467"/>
            <a:ext cx="358425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068A8-DBEF-9D48-B279-FF245C1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s-MX"/>
              <a:t>Actividades de control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5351BB-445D-2647-BDC9-2E692F24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2025570"/>
            <a:ext cx="10058400" cy="3714457"/>
          </a:xfrm>
        </p:spPr>
        <p:txBody>
          <a:bodyPr/>
          <a:lstStyle/>
          <a:p>
            <a:r>
              <a:rPr lang="es-MX"/>
              <a:t>Incluye controles que están diseñados para asegurar la aplicación adecuada de políticas. (ejemplo inventarios físicos)</a:t>
            </a:r>
          </a:p>
          <a:p>
            <a:r>
              <a:rPr lang="es-MX"/>
              <a:t>Controles del procesamiento de información. Integridad, precisión y validez de las transacciones.</a:t>
            </a:r>
          </a:p>
          <a:p>
            <a:r>
              <a:rPr lang="es-MX"/>
              <a:t>Autorizaciones, aprobaciones, conciliaciones, verificaciones, protección de activos.</a:t>
            </a:r>
          </a:p>
          <a:p>
            <a:r>
              <a:rPr lang="es-MX"/>
              <a:t>Controles sobre procesos automatizados.</a:t>
            </a:r>
          </a:p>
          <a:p>
            <a:r>
              <a:rPr lang="es-MX"/>
              <a:t>Controles respecto riesgos valorados como más altos, pero que no se ha determinado un riesgo significativo.</a:t>
            </a:r>
          </a:p>
          <a:p>
            <a:endParaRPr lang="es-MX"/>
          </a:p>
          <a:p>
            <a:endParaRPr lang="es-MX"/>
          </a:p>
          <a:p>
            <a:pPr marL="0" indent="0">
              <a:buNone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08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B2F3B-7E2C-2647-BF5B-C4435E5A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 continuación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9BCEF5-AF4F-2546-859E-D2A9186B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9" y="2863516"/>
            <a:ext cx="11574682" cy="5654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/>
              <a:t>Presentación a cargo de </a:t>
            </a:r>
          </a:p>
          <a:p>
            <a:pPr marL="0" indent="0" algn="ctr">
              <a:buNone/>
            </a:pPr>
            <a:r>
              <a:rPr lang="es-MX" sz="3200"/>
              <a:t> Edher Santiago</a:t>
            </a:r>
          </a:p>
        </p:txBody>
      </p:sp>
    </p:spTree>
    <p:extLst>
      <p:ext uri="{BB962C8B-B14F-4D97-AF65-F5344CB8AC3E}">
        <p14:creationId xmlns:p14="http://schemas.microsoft.com/office/powerpoint/2010/main" val="320474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3E521-1AFE-C043-80B0-995AF649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658" y="0"/>
            <a:ext cx="7729728" cy="856527"/>
          </a:xfrm>
        </p:spPr>
        <p:txBody>
          <a:bodyPr/>
          <a:lstStyle/>
          <a:p>
            <a:r>
              <a:rPr lang="es-MX"/>
              <a:t>Temas / 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DA2705-3896-5442-B842-78FB86EB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9" y="1099595"/>
            <a:ext cx="11285207" cy="5649549"/>
          </a:xfrm>
        </p:spPr>
        <p:txBody>
          <a:bodyPr>
            <a:normAutofit/>
          </a:bodyPr>
          <a:lstStyle/>
          <a:p>
            <a:r>
              <a:rPr lang="es-MX" sz="2000">
                <a:hlinkClick r:id="rId2" action="ppaction://hlinksldjump"/>
              </a:rPr>
              <a:t>Obtener el conocimiento del sistema de control interno de la entidad</a:t>
            </a:r>
            <a:endParaRPr lang="es-MX" sz="2000"/>
          </a:p>
          <a:p>
            <a:r>
              <a:rPr lang="es-MX" sz="2000">
                <a:hlinkClick r:id="rId3" action="ppaction://hlinksldjump"/>
              </a:rPr>
              <a:t>Componentes del sistema de control.</a:t>
            </a:r>
            <a:endParaRPr lang="es-MX" sz="2000"/>
          </a:p>
          <a:p>
            <a:r>
              <a:rPr lang="es-MX" sz="2000">
                <a:hlinkClick r:id="rId3" action="ppaction://hlinksldjump"/>
              </a:rPr>
              <a:t>Conocer el entorno de control</a:t>
            </a:r>
            <a:endParaRPr lang="es-MX" sz="2000"/>
          </a:p>
          <a:p>
            <a:r>
              <a:rPr lang="es-MX" sz="2000">
                <a:hlinkClick r:id="rId4" action="ppaction://hlinksldjump"/>
              </a:rPr>
              <a:t>Evaluar el entorno de control</a:t>
            </a:r>
            <a:endParaRPr lang="es-MX" sz="2000"/>
          </a:p>
          <a:p>
            <a:r>
              <a:rPr lang="es-MX" sz="2000">
                <a:hlinkClick r:id="rId5" action="ppaction://hlinksldjump"/>
              </a:rPr>
              <a:t>Valoración de riesgos de la entidad</a:t>
            </a:r>
            <a:endParaRPr lang="es-MX" sz="2000"/>
          </a:p>
          <a:p>
            <a:r>
              <a:rPr lang="es-MX" sz="2000">
                <a:hlinkClick r:id="rId6" action="ppaction://hlinksldjump"/>
              </a:rPr>
              <a:t>Seguimiento al sistema de control interno</a:t>
            </a:r>
            <a:endParaRPr lang="es-MX" sz="2000"/>
          </a:p>
          <a:p>
            <a:r>
              <a:rPr lang="es-MX" sz="2000">
                <a:hlinkClick r:id="rId7" action="ppaction://hlinksldjump"/>
              </a:rPr>
              <a:t>Conocer la función de auditoría interna de la entidad</a:t>
            </a:r>
            <a:endParaRPr lang="es-MX" sz="2000"/>
          </a:p>
          <a:p>
            <a:r>
              <a:rPr lang="es-MX" sz="2000">
                <a:hlinkClick r:id="rId8" action="ppaction://hlinksldjump"/>
              </a:rPr>
              <a:t>Otras fuentes de información</a:t>
            </a:r>
            <a:endParaRPr lang="es-MX" sz="2000"/>
          </a:p>
          <a:p>
            <a:r>
              <a:rPr lang="es-MX" sz="2000">
                <a:hlinkClick r:id="rId9" action="ppaction://hlinksldjump"/>
              </a:rPr>
              <a:t>Evaluar el proceso para el seguimiento del sistema de control interno</a:t>
            </a:r>
            <a:endParaRPr lang="es-MX" sz="2000"/>
          </a:p>
          <a:p>
            <a:r>
              <a:rPr lang="es-MX" sz="2000">
                <a:hlinkClick r:id="rId10" action="ppaction://hlinksldjump"/>
              </a:rPr>
              <a:t>Obtener conocimiento del sistema de información y comunicación</a:t>
            </a:r>
            <a:endParaRPr lang="es-MX" sz="2000"/>
          </a:p>
          <a:p>
            <a:r>
              <a:rPr lang="es-MX" sz="2000">
                <a:hlinkClick r:id="rId11" action="ppaction://hlinksldjump"/>
              </a:rPr>
              <a:t>Uso de tecnología de la información</a:t>
            </a:r>
            <a:endParaRPr lang="es-MX" sz="2000"/>
          </a:p>
          <a:p>
            <a:r>
              <a:rPr lang="es-MX" sz="2000">
                <a:hlinkClick r:id="rId12" action="ppaction://hlinksldjump"/>
              </a:rPr>
              <a:t>Actividades de control</a:t>
            </a:r>
            <a:endParaRPr lang="es-MX"/>
          </a:p>
          <a:p>
            <a:endParaRPr lang="es-MX"/>
          </a:p>
          <a:p>
            <a:pPr marL="0" indent="0">
              <a:buNone/>
            </a:pPr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64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68991-0496-D049-8E0C-656719A9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s-MX" sz="2000"/>
              <a:t>Obtener el Conocimiento del sistema de control interno de la entidad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8BC804-F618-BD4B-B786-6FF664D8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/>
          </a:p>
          <a:p>
            <a:pPr lvl="2"/>
            <a:r>
              <a:rPr lang="es-MX"/>
              <a:t>Manuales de políticas</a:t>
            </a:r>
          </a:p>
          <a:p>
            <a:pPr lvl="2"/>
            <a:r>
              <a:rPr lang="es-MX"/>
              <a:t>Procedimientos</a:t>
            </a:r>
          </a:p>
          <a:p>
            <a:pPr lvl="2"/>
            <a:r>
              <a:rPr lang="es-MX"/>
              <a:t>Sistemas y formularios</a:t>
            </a:r>
          </a:p>
          <a:p>
            <a:pPr lvl="2"/>
            <a:r>
              <a:rPr lang="es-MX"/>
              <a:t>Entrevistas</a:t>
            </a:r>
          </a:p>
          <a:p>
            <a:pPr lvl="2"/>
            <a:r>
              <a:rPr lang="es-MX"/>
              <a:t>Otros documentos</a:t>
            </a:r>
          </a:p>
          <a:p>
            <a:pPr lvl="2"/>
            <a:r>
              <a:rPr lang="es-MX"/>
              <a:t>Corroborar las indigaciones mediante la observación o inspección de documentos</a:t>
            </a:r>
          </a:p>
          <a:p>
            <a:pPr lvl="2"/>
            <a:endParaRPr lang="es-MX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049A84-0CF4-764A-AFE4-D1F687AC0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90" y="2342915"/>
            <a:ext cx="3328416" cy="21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ADB3A-1763-FA41-AE7C-F04AB576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326064"/>
            <a:ext cx="10987314" cy="1188720"/>
          </a:xfrm>
        </p:spPr>
        <p:txBody>
          <a:bodyPr/>
          <a:lstStyle/>
          <a:p>
            <a:r>
              <a:rPr lang="es-MX"/>
              <a:t>Componentes del Sistema de control. </a:t>
            </a:r>
            <a:br>
              <a:rPr lang="es-MX"/>
            </a:br>
            <a:r>
              <a:rPr lang="es-MX" sz="1800"/>
              <a:t>Obtener el conocimiento del sistema.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4A117-2D3B-6348-8233-01241615A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756230"/>
            <a:ext cx="11350171" cy="5101770"/>
          </a:xfrm>
        </p:spPr>
        <p:txBody>
          <a:bodyPr>
            <a:normAutofit lnSpcReduction="10000"/>
          </a:bodyPr>
          <a:lstStyle/>
          <a:p>
            <a:r>
              <a:rPr lang="es-MX" sz="2400" dirty="0"/>
              <a:t>Entorno o ambiente de control.  </a:t>
            </a:r>
          </a:p>
          <a:p>
            <a:pPr lvl="2"/>
            <a:r>
              <a:rPr lang="es-MX" sz="2200" dirty="0"/>
              <a:t>Transmisión de los valores éticos. Código de Ética. Es la base del sistema de control. </a:t>
            </a:r>
          </a:p>
          <a:p>
            <a:r>
              <a:rPr lang="es-MX" sz="2400" dirty="0"/>
              <a:t>Valoración de riesgos de la empresa. </a:t>
            </a:r>
          </a:p>
          <a:p>
            <a:pPr lvl="2"/>
            <a:r>
              <a:rPr lang="es-MX" sz="2200" dirty="0"/>
              <a:t>Procedimientos de valoración de riesgos.</a:t>
            </a:r>
          </a:p>
          <a:p>
            <a:r>
              <a:rPr lang="es-MX" sz="2400" dirty="0"/>
              <a:t>Sistemas de información y comunicación</a:t>
            </a:r>
          </a:p>
          <a:p>
            <a:pPr lvl="2"/>
            <a:r>
              <a:rPr lang="es-MX" sz="2200" dirty="0"/>
              <a:t>Información financiera. En algunas empresas los procesos de registro se realizan en automático en diversas áreas por sistemas establecidos.</a:t>
            </a:r>
          </a:p>
          <a:p>
            <a:r>
              <a:rPr lang="es-MX" sz="2400" dirty="0"/>
              <a:t>Actividades de control.</a:t>
            </a:r>
          </a:p>
          <a:p>
            <a:pPr lvl="2"/>
            <a:r>
              <a:rPr lang="es-MX" sz="2000" dirty="0"/>
              <a:t>Como los controles abordan los riesgos, como los controles generan información financiera. Uso de tecnologías de la información para ver la mayor cantidad posible de información. </a:t>
            </a:r>
          </a:p>
          <a:p>
            <a:r>
              <a:rPr lang="es-MX" sz="2400" dirty="0"/>
              <a:t>Seguimiento del sistema de control. </a:t>
            </a:r>
          </a:p>
          <a:p>
            <a:pPr lvl="2"/>
            <a:r>
              <a:rPr lang="es-MX" sz="2200" dirty="0"/>
              <a:t>Valorar riesgos y establecer controles.</a:t>
            </a:r>
          </a:p>
          <a:p>
            <a:pPr marL="457200" lvl="2" indent="0">
              <a:buNone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79904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07B00-FA35-854E-81FD-F8820CA1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5" y="304800"/>
            <a:ext cx="6867329" cy="988475"/>
          </a:xfrm>
        </p:spPr>
        <p:txBody>
          <a:bodyPr>
            <a:normAutofit fontScale="90000"/>
          </a:bodyPr>
          <a:lstStyle/>
          <a:p>
            <a:r>
              <a:rPr lang="es-MX"/>
              <a:t>Conocer el entorno de control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4750C9-AB7D-0343-9572-451D5927A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5" y="1604211"/>
            <a:ext cx="6949399" cy="42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000"/>
              <a:t>Naturaleza de los componetes del sistema de control. Se evaluará la eficacia del diseño de los controles y si se han implementado.</a:t>
            </a:r>
          </a:p>
          <a:p>
            <a:pPr>
              <a:lnSpc>
                <a:spcPct val="90000"/>
              </a:lnSpc>
            </a:pPr>
            <a:r>
              <a:rPr lang="es-MX" sz="2000"/>
              <a:t>Es importante que el auditor conozca los componentes del sistema de control porque podrían tener efectos generalizados en la preparación de los estados financieros.</a:t>
            </a:r>
          </a:p>
          <a:p>
            <a:pPr>
              <a:lnSpc>
                <a:spcPct val="90000"/>
              </a:lnSpc>
            </a:pPr>
            <a:r>
              <a:rPr lang="es-MX" sz="2000" b="1" u="sng"/>
              <a:t>El conocimiento y las evaluaciones del auditor sobre los componentes del sistema de control afectan la identificación y valoración  del auditor de los riesgos de incorrecion material de los estados financieros.</a:t>
            </a:r>
          </a:p>
          <a:p>
            <a:pPr>
              <a:lnSpc>
                <a:spcPct val="90000"/>
              </a:lnSpc>
            </a:pPr>
            <a:r>
              <a:rPr lang="es-MX" sz="2000"/>
              <a:t>Hay diferencias entre el tamaño de la entidad a auditar, sin embargo no necesariamente la complejidad aumenta con el mayor tamaño, ni disminuye con un menor tamaño.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BB6A5B-83BD-3141-B60E-E6A0DECC8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50" y="1293275"/>
            <a:ext cx="2835095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B6656-CF0A-B34C-ADC9-9EB5BBC9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s-MX"/>
              <a:t>Evaluar el entorno de control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129B3-6A13-2445-8FEA-06235A3E7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805652"/>
            <a:ext cx="11458936" cy="3934376"/>
          </a:xfrm>
        </p:spPr>
        <p:txBody>
          <a:bodyPr/>
          <a:lstStyle/>
          <a:p>
            <a:r>
              <a:rPr lang="es-MX" sz="2000"/>
              <a:t>Verificar la congruencia. ¿Cómo es que se demuestra un compromiso con la integridad y valores éticos?</a:t>
            </a:r>
          </a:p>
          <a:p>
            <a:r>
              <a:rPr lang="es-MX" sz="2000"/>
              <a:t>Identificar los casos en que un solo individuo puede ser clave en su influencia sobre el entorno de control, ya sea positiva o negativa.</a:t>
            </a:r>
          </a:p>
          <a:p>
            <a:r>
              <a:rPr lang="es-MX" sz="2000"/>
              <a:t>Estilo operativo de la dirección. Participación de miembros independientes en el gobierno de la entidad.</a:t>
            </a:r>
          </a:p>
          <a:p>
            <a:r>
              <a:rPr lang="es-MX" sz="2000"/>
              <a:t>El entorno de control es importante, sin embargo no es necesariamente un elemento disuasorio eficaz de fraude.</a:t>
            </a:r>
          </a:p>
          <a:p>
            <a:r>
              <a:rPr lang="es-MX" sz="2000"/>
              <a:t>Respecto de la TI, evaluar la proporcionalidad de TI respecto a naturaleza y complejidad, plataformas, estructura organizacional y TIs, tipo de software.</a:t>
            </a:r>
          </a:p>
          <a:p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31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848A69-F9BB-744A-B82C-3726F856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s-MX"/>
              <a:t>Valoracion de riesgos de la entidad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9041F-B8D6-0E48-BAD1-A465D90A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No todos los riesgos del negocio originan riesgos de incorrección material.</a:t>
            </a:r>
          </a:p>
          <a:p>
            <a:r>
              <a:rPr lang="es-MX">
                <a:solidFill>
                  <a:srgbClr val="FFFFFF"/>
                </a:solidFill>
              </a:rPr>
              <a:t>Valorar si los responsables de la entidad han estimado el potencial de fraude.</a:t>
            </a:r>
          </a:p>
          <a:p>
            <a:r>
              <a:rPr lang="es-MX">
                <a:solidFill>
                  <a:srgbClr val="FFFFFF"/>
                </a:solidFill>
              </a:rPr>
              <a:t>Valorar la idoneidad del proceso de valoración de riesgo de la entidad.</a:t>
            </a:r>
          </a:p>
          <a:p>
            <a:pPr lvl="2"/>
            <a:r>
              <a:rPr lang="es-MX">
                <a:solidFill>
                  <a:srgbClr val="FFFFFF"/>
                </a:solidFill>
              </a:rPr>
              <a:t>Precisión y claridad</a:t>
            </a:r>
          </a:p>
          <a:p>
            <a:pPr lvl="2"/>
            <a:r>
              <a:rPr lang="es-MX">
                <a:solidFill>
                  <a:srgbClr val="FFFFFF"/>
                </a:solidFill>
              </a:rPr>
              <a:t>Relación entre riesgos identificados y la forma de gestionarlos</a:t>
            </a:r>
          </a:p>
          <a:p>
            <a:pPr marL="457200" lvl="2" indent="0">
              <a:buNone/>
            </a:pPr>
            <a:endParaRPr lang="es-MX">
              <a:solidFill>
                <a:srgbClr val="FFFFFF"/>
              </a:solidFill>
            </a:endParaRPr>
          </a:p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D91925-CC33-4B48-B067-F2A4AFFF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38" y="970949"/>
            <a:ext cx="3231100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5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3BA55-5620-9843-8293-2FF25F58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43" y="85016"/>
            <a:ext cx="10255170" cy="1188720"/>
          </a:xfrm>
        </p:spPr>
        <p:txBody>
          <a:bodyPr/>
          <a:lstStyle/>
          <a:p>
            <a:r>
              <a:rPr lang="es-MX"/>
              <a:t>Seguimiento al sistema de control interno. </a:t>
            </a:r>
            <a:r>
              <a:rPr lang="es-MX" sz="1800"/>
              <a:t>Obtener el conocimiento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1E48B-0C92-9649-A4C4-9F5A8D60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2176042"/>
            <a:ext cx="9463153" cy="3563986"/>
          </a:xfrm>
        </p:spPr>
        <p:txBody>
          <a:bodyPr/>
          <a:lstStyle/>
          <a:p>
            <a:r>
              <a:rPr lang="es-MX"/>
              <a:t>Forma en que la dirección o el propietario-gerente están involucrados en las operaciones</a:t>
            </a:r>
          </a:p>
          <a:p>
            <a:r>
              <a:rPr lang="es-MX"/>
              <a:t>En entidades sin un proceso formal. Conocer las revisiones periódicas de la dirección sobre la información contable.</a:t>
            </a:r>
          </a:p>
          <a:p>
            <a:r>
              <a:rPr lang="es-MX"/>
              <a:t>Aspectos importantes</a:t>
            </a:r>
          </a:p>
          <a:p>
            <a:pPr lvl="1"/>
            <a:r>
              <a:rPr lang="es-MX"/>
              <a:t>Seguimiento periódico o continuo</a:t>
            </a:r>
          </a:p>
          <a:p>
            <a:pPr lvl="1"/>
            <a:r>
              <a:rPr lang="es-MX"/>
              <a:t>Frecuencia</a:t>
            </a:r>
          </a:p>
          <a:p>
            <a:pPr lvl="1"/>
            <a:r>
              <a:rPr lang="es-MX"/>
              <a:t>¿Cómo se han abordado las deficiencias encontradas?</a:t>
            </a:r>
          </a:p>
          <a:p>
            <a:pPr lvl="1"/>
            <a:r>
              <a:rPr lang="es-MX"/>
              <a:t>Controles para aspectos de TI.  Automatización de la información financiera.</a:t>
            </a:r>
          </a:p>
        </p:txBody>
      </p:sp>
    </p:spTree>
    <p:extLst>
      <p:ext uri="{BB962C8B-B14F-4D97-AF65-F5344CB8AC3E}">
        <p14:creationId xmlns:p14="http://schemas.microsoft.com/office/powerpoint/2010/main" val="11623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8D647-3907-8149-9565-40C15085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s-MX" sz="1500"/>
              <a:t>Conocer la Función de auditoría interna de la entidad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194D7F-3186-B84C-8B92-1C438113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s-MX"/>
              <a:t>Perfiles de las personas dentro de la función de auditoría interna de la entidad.</a:t>
            </a:r>
          </a:p>
          <a:p>
            <a:r>
              <a:rPr lang="es-MX"/>
              <a:t>Relación entre las funciones de auditoría interna con la información financiera.</a:t>
            </a:r>
          </a:p>
          <a:p>
            <a:endParaRPr lang="es-MX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98627F-5896-2B49-B2ED-FB6EA417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642690"/>
            <a:ext cx="6227064" cy="35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060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430</TotalTime>
  <Words>951</Words>
  <Application>Microsoft Macintosh PowerPoint</Application>
  <PresentationFormat>Panorámica</PresentationFormat>
  <Paragraphs>98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Paquete</vt:lpstr>
      <vt:lpstr>NIA 315 (Revisada 2019)</vt:lpstr>
      <vt:lpstr>Temas / ÍNDICE</vt:lpstr>
      <vt:lpstr>Obtener el Conocimiento del sistema de control interno de la entidad</vt:lpstr>
      <vt:lpstr>Componentes del Sistema de control.  Obtener el conocimiento del sistema.</vt:lpstr>
      <vt:lpstr>Conocer el entorno de control</vt:lpstr>
      <vt:lpstr>Evaluar el entorno de control</vt:lpstr>
      <vt:lpstr>Valoracion de riesgos de la entidad</vt:lpstr>
      <vt:lpstr>Seguimiento al sistema de control interno. Obtener el conocimiento</vt:lpstr>
      <vt:lpstr>Conocer la Función de auditoría interna de la entidad</vt:lpstr>
      <vt:lpstr>Otras fuentes de información</vt:lpstr>
      <vt:lpstr>Evaluar el proceso para el seguimiento del sistema de control interno</vt:lpstr>
      <vt:lpstr>Obtener conocimiento del sistema de informacion</vt:lpstr>
      <vt:lpstr>Uso de tecnología de la información</vt:lpstr>
      <vt:lpstr>Actividades de control</vt:lpstr>
      <vt:lpstr>A continuación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 315 (Revisada 2019)</dc:title>
  <dc:creator>Usuario de Microsoft Office</dc:creator>
  <cp:lastModifiedBy>Luis Barba</cp:lastModifiedBy>
  <cp:revision>8</cp:revision>
  <dcterms:created xsi:type="dcterms:W3CDTF">2022-06-22T17:17:53Z</dcterms:created>
  <dcterms:modified xsi:type="dcterms:W3CDTF">2022-07-14T16:29:57Z</dcterms:modified>
</cp:coreProperties>
</file>